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a시나리오" panose="02020600000000000000" pitchFamily="18" charset="-127"/>
      <p:regular r:id="rId16"/>
    </p:embeddedFont>
    <p:embeddedFont>
      <p:font typeface="08서울남산체 L" panose="02020603020101020101" pitchFamily="18" charset="-127"/>
      <p:regular r:id="rId17"/>
    </p:embeddedFont>
    <p:embeddedFont>
      <p:font typeface="a옛날사진관2" panose="02020600000000000000" pitchFamily="18" charset="-127"/>
      <p:regular r:id="rId18"/>
    </p:embeddedFont>
    <p:embeddedFont>
      <p:font typeface="나눔스퀘어 Bold" panose="020B0600000101010101" pitchFamily="50" charset="-127"/>
      <p:bold r:id="rId19"/>
    </p:embeddedFont>
    <p:embeddedFont>
      <p:font typeface="08서울남산체 B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a발레리나" panose="02020600000000000000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CCCCFF"/>
    <a:srgbClr val="FF7C80"/>
    <a:srgbClr val="8FB4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BF3D2-FD7C-4F27-BA99-D2F50A395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2E188E-6EA6-43AD-A00C-730D9E559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A2B66E-3004-4970-974F-E48E84F55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A717-426F-4A69-B6CB-E0374212AD95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32331B-C8D5-41AB-8646-B4615B317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12B0C-3F00-4EC5-9053-2BFAB9CE0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669B-5308-419A-984E-3D0179CFF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78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CE8B5-C363-4758-A226-F80F1CEC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3CD2F6-0A55-412E-9F4C-78058B125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E4DB99-130C-4F51-AF4D-7F7BD8CE5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A717-426F-4A69-B6CB-E0374212AD95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6A790-96DE-4CCE-B6D6-333514AD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6E8019-8DF6-4819-8D6C-33E8D1A7F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669B-5308-419A-984E-3D0179CFF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05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79C837-10AA-4B00-9CAE-FA0A74EA03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4656D4-A1CF-486A-A34D-B4674EC39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9B3361-E797-4F19-8F89-955B1984F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A717-426F-4A69-B6CB-E0374212AD95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26345-DC07-4C72-8FED-BF723059C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274E92-30AD-4DDF-B4C7-D9B8C682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669B-5308-419A-984E-3D0179CFF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35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29F24-B134-486C-BAE2-6993BE99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4076E-B3A7-49DA-AA99-565D05933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8B8D3-D375-434E-A773-00C88C1A3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A717-426F-4A69-B6CB-E0374212AD95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399A89-2AEB-4ABA-B540-1D69ECD9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5013F2-9BA1-44B2-BC60-1FC1BCCB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669B-5308-419A-984E-3D0179CFF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821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B5FA1-DA79-4160-AAC5-799BB518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2B781F-9749-4F3B-AA14-8B96B9DA7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6AFC12-1DCF-471A-939A-D0F2DFAAB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A717-426F-4A69-B6CB-E0374212AD95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B24340-8A99-4D69-AF69-1EBE786F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62EC9-4C53-40CF-9FA5-7EB6B943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669B-5308-419A-984E-3D0179CFF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8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B1FF8-A6A2-4B36-A816-7BC9BE09D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C0E63-B29A-4559-A761-635448DAD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A2231-7497-433C-B5D7-B639D899A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D2FF01-F4F2-40FE-8720-6A53CA90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A717-426F-4A69-B6CB-E0374212AD95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B9F4A5-C091-4CE9-A2E0-6E5081AE8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7968A6-9928-4170-99D4-C034B2DC9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669B-5308-419A-984E-3D0179CFF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43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23DB1-9B58-4B39-AF26-D0BEC7D2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01C87B-8B97-4032-A41E-0CD1FB06D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B94615-108B-46EF-A6C0-A5FA2C908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C3F9E2-C5B5-4002-AA0A-466B2F43B3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2E2204-C481-4F60-B8A9-4927267BD0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7D0490-5F38-4E0A-A0D7-4AB4FEBF8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A717-426F-4A69-B6CB-E0374212AD95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AFA688-7DB1-4534-8769-5C057A9AB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9F3962-797D-4229-8E70-430B3ECD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669B-5308-419A-984E-3D0179CFF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9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EFA87-CBF8-4127-B2E4-417FC04B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99ADF7-8155-4E3D-95BA-D0FFDB2A9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A717-426F-4A69-B6CB-E0374212AD95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E3D72A-8BE6-4D56-97FA-ECC79960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AF16DA-17DC-4314-9200-F8EBA70D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669B-5308-419A-984E-3D0179CFF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7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F428D2-50A3-4A3E-BE74-C2F1D9B2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A717-426F-4A69-B6CB-E0374212AD95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51C463-E8CE-4B0C-A303-5DB48F3A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72C153-2DAA-4081-A975-1D328424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669B-5308-419A-984E-3D0179CFF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12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FFB1A-CC50-44E4-94AB-05BDBB5A3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1429FB-DF8B-48B8-A77E-B3B2D081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AC5004-6392-42CB-B923-A3408369D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F856BB-9A4C-4B24-B0DC-1442D0C8B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A717-426F-4A69-B6CB-E0374212AD95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ED47D7-2FE9-422E-8E96-492ED9C69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5AB486-8CFF-48CD-B9D6-2C9CF4C2A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669B-5308-419A-984E-3D0179CFF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082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544CC-CF7A-43F6-8ABF-6868FD12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077ED7-358A-4684-B759-89A352839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16AB55-9BD3-4BCB-92C8-2FAD15B74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037275-0860-4824-BE1D-EF50CA66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A717-426F-4A69-B6CB-E0374212AD95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C6222B-6C04-4C9E-84CB-6179E8DB7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1D2A40-F557-43F9-9A71-21C7E7D0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4669B-5308-419A-984E-3D0179CFF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896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9F0005-A724-41A4-B954-EB1BC8B6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FFDFEE-9E4B-4CE0-A782-A3B054A9B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A7BF74-D0EC-4BF7-9B38-B4DAA9237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2A717-426F-4A69-B6CB-E0374212AD95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16B04B-CF41-4146-A84F-1D570E5B6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F1303-C481-4DF2-8524-57AE8F981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4669B-5308-419A-984E-3D0179CFF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03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91D66-7DE8-4361-B0FA-931520B69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8221" y="2522058"/>
            <a:ext cx="4572000" cy="972749"/>
          </a:xfrm>
        </p:spPr>
        <p:txBody>
          <a:bodyPr/>
          <a:lstStyle/>
          <a:p>
            <a:r>
              <a:rPr lang="ko-KR" altLang="en-US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포맷 스트링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A20C2-182F-46C2-A1F5-52CDD9AE5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0221" y="6039035"/>
            <a:ext cx="3281779" cy="818965"/>
          </a:xfrm>
        </p:spPr>
        <p:txBody>
          <a:bodyPr/>
          <a:lstStyle/>
          <a:p>
            <a:r>
              <a:rPr lang="ko-KR" altLang="en-US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배동현 정유정 김민지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61CEB46-7E7C-459F-80CD-8A0B576CA41C}"/>
              </a:ext>
            </a:extLst>
          </p:cNvPr>
          <p:cNvCxnSpPr>
            <a:cxnSpLocks/>
          </p:cNvCxnSpPr>
          <p:nvPr/>
        </p:nvCxnSpPr>
        <p:spPr>
          <a:xfrm flipH="1">
            <a:off x="2681052" y="2350765"/>
            <a:ext cx="6078246" cy="0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92A5FA1-D3C9-4F12-85A9-400547D50C40}"/>
              </a:ext>
            </a:extLst>
          </p:cNvPr>
          <p:cNvCxnSpPr>
            <a:cxnSpLocks/>
          </p:cNvCxnSpPr>
          <p:nvPr/>
        </p:nvCxnSpPr>
        <p:spPr>
          <a:xfrm flipH="1">
            <a:off x="2689930" y="3763793"/>
            <a:ext cx="6149267" cy="0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6B6AE0C-4444-4E52-813A-2DBF22B2610A}"/>
              </a:ext>
            </a:extLst>
          </p:cNvPr>
          <p:cNvCxnSpPr>
            <a:cxnSpLocks/>
          </p:cNvCxnSpPr>
          <p:nvPr/>
        </p:nvCxnSpPr>
        <p:spPr>
          <a:xfrm>
            <a:off x="2681052" y="2350765"/>
            <a:ext cx="8878" cy="1413028"/>
          </a:xfrm>
          <a:prstGeom prst="line">
            <a:avLst/>
          </a:prstGeom>
          <a:ln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DB4B9E-E090-4E11-8066-6F63369B4CE0}"/>
              </a:ext>
            </a:extLst>
          </p:cNvPr>
          <p:cNvSpPr/>
          <p:nvPr/>
        </p:nvSpPr>
        <p:spPr>
          <a:xfrm>
            <a:off x="2780812" y="2432115"/>
            <a:ext cx="718084" cy="1249043"/>
          </a:xfrm>
          <a:prstGeom prst="rect">
            <a:avLst/>
          </a:prstGeom>
          <a:solidFill>
            <a:srgbClr val="FF7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D2E997-3EEB-4599-85B3-025D38A0361E}"/>
              </a:ext>
            </a:extLst>
          </p:cNvPr>
          <p:cNvSpPr/>
          <p:nvPr/>
        </p:nvSpPr>
        <p:spPr>
          <a:xfrm>
            <a:off x="3589778" y="2432115"/>
            <a:ext cx="718084" cy="1249043"/>
          </a:xfrm>
          <a:prstGeom prst="rect">
            <a:avLst/>
          </a:prstGeom>
          <a:solidFill>
            <a:srgbClr val="8FB4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16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52C6E6-9ED0-4E4F-906F-4AA942088867}"/>
              </a:ext>
            </a:extLst>
          </p:cNvPr>
          <p:cNvGrpSpPr/>
          <p:nvPr/>
        </p:nvGrpSpPr>
        <p:grpSpPr>
          <a:xfrm>
            <a:off x="284083" y="181452"/>
            <a:ext cx="4021588" cy="771150"/>
            <a:chOff x="2681052" y="2350765"/>
            <a:chExt cx="6158145" cy="141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0192930-4752-4DF3-9DE7-DBBE79AF0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1052" y="2350765"/>
              <a:ext cx="6078246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C10FF3D-FC5B-47F4-AFD5-2A9990DDF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9930" y="3763793"/>
              <a:ext cx="6149267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289019F-36DD-45AC-9404-5FD3B2F88995}"/>
                </a:ext>
              </a:extLst>
            </p:cNvPr>
            <p:cNvCxnSpPr>
              <a:cxnSpLocks/>
            </p:cNvCxnSpPr>
            <p:nvPr/>
          </p:nvCxnSpPr>
          <p:spPr>
            <a:xfrm>
              <a:off x="2681052" y="2350765"/>
              <a:ext cx="8878" cy="1413028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129075-6F49-4E17-B82B-FA5D53A70543}"/>
                </a:ext>
              </a:extLst>
            </p:cNvPr>
            <p:cNvSpPr/>
            <p:nvPr/>
          </p:nvSpPr>
          <p:spPr>
            <a:xfrm>
              <a:off x="2780812" y="2432115"/>
              <a:ext cx="718084" cy="1249043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EE56D20-BE93-4849-8FBE-356380703FC4}"/>
                </a:ext>
              </a:extLst>
            </p:cNvPr>
            <p:cNvSpPr/>
            <p:nvPr/>
          </p:nvSpPr>
          <p:spPr>
            <a:xfrm>
              <a:off x="3589778" y="2432115"/>
              <a:ext cx="718084" cy="1249043"/>
            </a:xfrm>
            <a:prstGeom prst="rect">
              <a:avLst/>
            </a:prstGeom>
            <a:solidFill>
              <a:srgbClr val="8FB4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65C79921-6EC4-4EB7-9531-F0639797B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748" y="257797"/>
            <a:ext cx="2889923" cy="617758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포맷 스트링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AEA51-48C7-403B-BAA5-0A51C8EBA966}"/>
              </a:ext>
            </a:extLst>
          </p:cNvPr>
          <p:cNvSpPr txBox="1"/>
          <p:nvPr/>
        </p:nvSpPr>
        <p:spPr>
          <a:xfrm>
            <a:off x="4071765" y="271609"/>
            <a:ext cx="2024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-</a:t>
            </a:r>
            <a:r>
              <a:rPr lang="ko-KR" altLang="en-US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실습 내용</a:t>
            </a:r>
            <a:endParaRPr lang="ko-KR" altLang="en-US" dirty="0">
              <a:latin typeface="a시나리오" panose="02020600000000000000" pitchFamily="18" charset="-127"/>
              <a:ea typeface="a시나리오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B2ABEF-53E3-4392-AB9C-8206C0397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511" y="1940687"/>
            <a:ext cx="5616978" cy="2976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D25593-082B-4FD4-9682-86732782B888}"/>
              </a:ext>
            </a:extLst>
          </p:cNvPr>
          <p:cNvSpPr txBox="1"/>
          <p:nvPr/>
        </p:nvSpPr>
        <p:spPr>
          <a:xfrm>
            <a:off x="0" y="525906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문자를 입력 받아 배열 </a:t>
            </a:r>
            <a:r>
              <a:rPr lang="en-US" altLang="ko-KR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buf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에 저장하여 값 출력과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%n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을 이용하여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전역변수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p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값을 변경하기 위해 만든 코드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553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52C6E6-9ED0-4E4F-906F-4AA942088867}"/>
              </a:ext>
            </a:extLst>
          </p:cNvPr>
          <p:cNvGrpSpPr/>
          <p:nvPr/>
        </p:nvGrpSpPr>
        <p:grpSpPr>
          <a:xfrm>
            <a:off x="284083" y="181452"/>
            <a:ext cx="4021588" cy="771150"/>
            <a:chOff x="2681052" y="2350765"/>
            <a:chExt cx="6158145" cy="141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0192930-4752-4DF3-9DE7-DBBE79AF0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1052" y="2350765"/>
              <a:ext cx="6078246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C10FF3D-FC5B-47F4-AFD5-2A9990DDF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9930" y="3763793"/>
              <a:ext cx="6149267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289019F-36DD-45AC-9404-5FD3B2F88995}"/>
                </a:ext>
              </a:extLst>
            </p:cNvPr>
            <p:cNvCxnSpPr>
              <a:cxnSpLocks/>
            </p:cNvCxnSpPr>
            <p:nvPr/>
          </p:nvCxnSpPr>
          <p:spPr>
            <a:xfrm>
              <a:off x="2681052" y="2350765"/>
              <a:ext cx="8878" cy="1413028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129075-6F49-4E17-B82B-FA5D53A70543}"/>
                </a:ext>
              </a:extLst>
            </p:cNvPr>
            <p:cNvSpPr/>
            <p:nvPr/>
          </p:nvSpPr>
          <p:spPr>
            <a:xfrm>
              <a:off x="2780812" y="2432115"/>
              <a:ext cx="718084" cy="1249043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EE56D20-BE93-4849-8FBE-356380703FC4}"/>
                </a:ext>
              </a:extLst>
            </p:cNvPr>
            <p:cNvSpPr/>
            <p:nvPr/>
          </p:nvSpPr>
          <p:spPr>
            <a:xfrm>
              <a:off x="3589778" y="2432115"/>
              <a:ext cx="718084" cy="1249043"/>
            </a:xfrm>
            <a:prstGeom prst="rect">
              <a:avLst/>
            </a:prstGeom>
            <a:solidFill>
              <a:srgbClr val="8FB4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65C79921-6EC4-4EB7-9531-F0639797B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748" y="257797"/>
            <a:ext cx="2889923" cy="617758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포맷 스트링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AEA51-48C7-403B-BAA5-0A51C8EBA966}"/>
              </a:ext>
            </a:extLst>
          </p:cNvPr>
          <p:cNvSpPr txBox="1"/>
          <p:nvPr/>
        </p:nvSpPr>
        <p:spPr>
          <a:xfrm>
            <a:off x="4071765" y="271609"/>
            <a:ext cx="2024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-</a:t>
            </a:r>
            <a:r>
              <a:rPr lang="ko-KR" altLang="en-US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실습 내용</a:t>
            </a:r>
            <a:endParaRPr lang="ko-KR" altLang="en-US" dirty="0">
              <a:latin typeface="a시나리오" panose="02020600000000000000" pitchFamily="18" charset="-127"/>
              <a:ea typeface="a시나리오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2AB9F3-ACF7-47D2-9BFA-93BC49280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3" y="1938252"/>
            <a:ext cx="9374819" cy="2115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264BAC-220F-4BF0-92F6-B2E8099AAE1A}"/>
              </a:ext>
            </a:extLst>
          </p:cNvPr>
          <p:cNvSpPr txBox="1"/>
          <p:nvPr/>
        </p:nvSpPr>
        <p:spPr>
          <a:xfrm>
            <a:off x="0" y="4662997"/>
            <a:ext cx="121804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Python script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문을 이용하여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“XXXX”(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아스키코드 값으로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0x58)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가 몇 번째에 있는지 확인하는 방법이다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algn="ctr"/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16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진수로 출력할 때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8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자리로 맞추기 위하여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%08x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 사용하였다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%08x *3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을 하였을 때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XXXX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가 출력되는 걸 확인할 수 있다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36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52C6E6-9ED0-4E4F-906F-4AA942088867}"/>
              </a:ext>
            </a:extLst>
          </p:cNvPr>
          <p:cNvGrpSpPr/>
          <p:nvPr/>
        </p:nvGrpSpPr>
        <p:grpSpPr>
          <a:xfrm>
            <a:off x="284083" y="181452"/>
            <a:ext cx="4021588" cy="771150"/>
            <a:chOff x="2681052" y="2350765"/>
            <a:chExt cx="6158145" cy="141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0192930-4752-4DF3-9DE7-DBBE79AF0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1052" y="2350765"/>
              <a:ext cx="6078246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C10FF3D-FC5B-47F4-AFD5-2A9990DDF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9930" y="3763793"/>
              <a:ext cx="6149267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289019F-36DD-45AC-9404-5FD3B2F88995}"/>
                </a:ext>
              </a:extLst>
            </p:cNvPr>
            <p:cNvCxnSpPr>
              <a:cxnSpLocks/>
            </p:cNvCxnSpPr>
            <p:nvPr/>
          </p:nvCxnSpPr>
          <p:spPr>
            <a:xfrm>
              <a:off x="2681052" y="2350765"/>
              <a:ext cx="8878" cy="1413028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129075-6F49-4E17-B82B-FA5D53A70543}"/>
                </a:ext>
              </a:extLst>
            </p:cNvPr>
            <p:cNvSpPr/>
            <p:nvPr/>
          </p:nvSpPr>
          <p:spPr>
            <a:xfrm>
              <a:off x="2780812" y="2432115"/>
              <a:ext cx="718084" cy="1249043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EE56D20-BE93-4849-8FBE-356380703FC4}"/>
                </a:ext>
              </a:extLst>
            </p:cNvPr>
            <p:cNvSpPr/>
            <p:nvPr/>
          </p:nvSpPr>
          <p:spPr>
            <a:xfrm>
              <a:off x="3589778" y="2432115"/>
              <a:ext cx="718084" cy="1249043"/>
            </a:xfrm>
            <a:prstGeom prst="rect">
              <a:avLst/>
            </a:prstGeom>
            <a:solidFill>
              <a:srgbClr val="8FB4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65C79921-6EC4-4EB7-9531-F0639797B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748" y="257797"/>
            <a:ext cx="2889923" cy="617758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포맷 스트링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AEA51-48C7-403B-BAA5-0A51C8EBA966}"/>
              </a:ext>
            </a:extLst>
          </p:cNvPr>
          <p:cNvSpPr txBox="1"/>
          <p:nvPr/>
        </p:nvSpPr>
        <p:spPr>
          <a:xfrm>
            <a:off x="4071765" y="271609"/>
            <a:ext cx="2024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-</a:t>
            </a:r>
            <a:r>
              <a:rPr lang="ko-KR" altLang="en-US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실습 내용</a:t>
            </a:r>
            <a:endParaRPr lang="ko-KR" altLang="en-US" dirty="0">
              <a:latin typeface="a시나리오" panose="02020600000000000000" pitchFamily="18" charset="-127"/>
              <a:ea typeface="a시나리오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4AE6F6-9FB9-48E1-96BD-E83F72E25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" y="1845058"/>
            <a:ext cx="9959314" cy="7502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98DCF5-9EB4-405B-940E-86086416B058}"/>
              </a:ext>
            </a:extLst>
          </p:cNvPr>
          <p:cNvSpPr txBox="1"/>
          <p:nvPr/>
        </p:nvSpPr>
        <p:spPr>
          <a:xfrm>
            <a:off x="1074420" y="3306427"/>
            <a:ext cx="10067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XXXX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라는 문자열 대신 우리가 쓸 수 있는 메모리 주소를 지정하고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문자열의 수를 조절하면 원하는 메모리주소에 원하는 값을 쓸 수 있다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algn="ctr"/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CPU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가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intel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사이기 때문에 메모리 주소를 거꾸로 사용하는 리틀 </a:t>
            </a:r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엔디안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방식을 사용한다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AAD3A6-2681-4D53-9E67-791975464A8B}"/>
              </a:ext>
            </a:extLst>
          </p:cNvPr>
          <p:cNvGrpSpPr/>
          <p:nvPr/>
        </p:nvGrpSpPr>
        <p:grpSpPr>
          <a:xfrm>
            <a:off x="1738449" y="4578313"/>
            <a:ext cx="3817620" cy="1200329"/>
            <a:chOff x="4250829" y="3783321"/>
            <a:chExt cx="3817620" cy="120032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45104C-80F9-48D8-8F19-7A683A2FBCC5}"/>
                </a:ext>
              </a:extLst>
            </p:cNvPr>
            <p:cNvSpPr txBox="1"/>
            <p:nvPr/>
          </p:nvSpPr>
          <p:spPr>
            <a:xfrm>
              <a:off x="4250829" y="3783321"/>
              <a:ext cx="38176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0804a028</a:t>
              </a:r>
            </a:p>
            <a:p>
              <a:endPara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r>
                <a:rPr lang="en-US" altLang="ko-KR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28a00408</a:t>
              </a:r>
              <a:endPara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endParaRPr>
            </a:p>
            <a:p>
              <a:endParaRPr lang="ko-KR" altLang="en-US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89CE0B2-E53D-4115-AA6A-FC4BD841BC06}"/>
                </a:ext>
              </a:extLst>
            </p:cNvPr>
            <p:cNvCxnSpPr/>
            <p:nvPr/>
          </p:nvCxnSpPr>
          <p:spPr>
            <a:xfrm>
              <a:off x="4854979" y="4120595"/>
              <a:ext cx="0" cy="262890"/>
            </a:xfrm>
            <a:prstGeom prst="straightConnector1">
              <a:avLst/>
            </a:prstGeom>
            <a:ln w="38100">
              <a:solidFill>
                <a:srgbClr val="FF99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C51F265-E77B-47F1-BE6C-D61FDA74CFE4}"/>
              </a:ext>
            </a:extLst>
          </p:cNvPr>
          <p:cNvSpPr txBox="1"/>
          <p:nvPr/>
        </p:nvSpPr>
        <p:spPr>
          <a:xfrm>
            <a:off x="1074420" y="5825528"/>
            <a:ext cx="9959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\x28\xa0\x04\08(4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자리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)+”</a:t>
            </a:r>
            <a:r>
              <a:rPr lang="en-US" altLang="ko-KR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aaaa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”(4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자리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)+%08x%08x(16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자리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 = 24 --&gt; 16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진수로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0x18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이므로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p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값은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0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에서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18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 변경된다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</p:txBody>
      </p:sp>
      <p:sp>
        <p:nvSpPr>
          <p:cNvPr id="31" name="순서도: 판단 30">
            <a:extLst>
              <a:ext uri="{FF2B5EF4-FFF2-40B4-BE49-F238E27FC236}">
                <a16:creationId xmlns:a16="http://schemas.microsoft.com/office/drawing/2014/main" id="{8BBC57B5-0724-47D7-9197-E1ACA964E2FC}"/>
              </a:ext>
            </a:extLst>
          </p:cNvPr>
          <p:cNvSpPr/>
          <p:nvPr/>
        </p:nvSpPr>
        <p:spPr>
          <a:xfrm>
            <a:off x="794551" y="3369780"/>
            <a:ext cx="239697" cy="242626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8C375D-C86B-49B2-B25B-50DDB83484F7}"/>
              </a:ext>
            </a:extLst>
          </p:cNvPr>
          <p:cNvSpPr txBox="1"/>
          <p:nvPr/>
        </p:nvSpPr>
        <p:spPr>
          <a:xfrm>
            <a:off x="697231" y="3168634"/>
            <a:ext cx="377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2" panose="02020600000000000000" pitchFamily="18" charset="-127"/>
                <a:ea typeface="a옛날사진관2" panose="02020600000000000000" pitchFamily="18" charset="-127"/>
              </a:rPr>
              <a:t>1</a:t>
            </a:r>
            <a:endParaRPr lang="ko-KR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32" name="순서도: 판단 31">
            <a:extLst>
              <a:ext uri="{FF2B5EF4-FFF2-40B4-BE49-F238E27FC236}">
                <a16:creationId xmlns:a16="http://schemas.microsoft.com/office/drawing/2014/main" id="{B206E7CE-05C3-481F-8A49-9FBCBD569D4A}"/>
              </a:ext>
            </a:extLst>
          </p:cNvPr>
          <p:cNvSpPr/>
          <p:nvPr/>
        </p:nvSpPr>
        <p:spPr>
          <a:xfrm>
            <a:off x="776795" y="5978697"/>
            <a:ext cx="239697" cy="242626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6E9F32-AB89-4CF3-ACD0-B2A1A5F67B6F}"/>
              </a:ext>
            </a:extLst>
          </p:cNvPr>
          <p:cNvSpPr txBox="1"/>
          <p:nvPr/>
        </p:nvSpPr>
        <p:spPr>
          <a:xfrm>
            <a:off x="657059" y="5778642"/>
            <a:ext cx="377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endParaRPr lang="ko-KR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9ACBCC7A-C1D6-494B-9A19-212D7D82038D}"/>
              </a:ext>
            </a:extLst>
          </p:cNvPr>
          <p:cNvSpPr/>
          <p:nvPr/>
        </p:nvSpPr>
        <p:spPr>
          <a:xfrm>
            <a:off x="794551" y="4710648"/>
            <a:ext cx="239697" cy="242626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DDD9FC-07C8-4385-B561-63B483DCCA10}"/>
              </a:ext>
            </a:extLst>
          </p:cNvPr>
          <p:cNvSpPr txBox="1"/>
          <p:nvPr/>
        </p:nvSpPr>
        <p:spPr>
          <a:xfrm>
            <a:off x="697231" y="4509502"/>
            <a:ext cx="377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2" panose="02020600000000000000" pitchFamily="18" charset="-127"/>
                <a:ea typeface="a옛날사진관2" panose="02020600000000000000" pitchFamily="18" charset="-127"/>
              </a:rPr>
              <a:t>2</a:t>
            </a:r>
            <a:endParaRPr lang="ko-KR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804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52C6E6-9ED0-4E4F-906F-4AA942088867}"/>
              </a:ext>
            </a:extLst>
          </p:cNvPr>
          <p:cNvGrpSpPr/>
          <p:nvPr/>
        </p:nvGrpSpPr>
        <p:grpSpPr>
          <a:xfrm>
            <a:off x="284083" y="181452"/>
            <a:ext cx="4021588" cy="771150"/>
            <a:chOff x="2681052" y="2350765"/>
            <a:chExt cx="6158145" cy="141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0192930-4752-4DF3-9DE7-DBBE79AF0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1052" y="2350765"/>
              <a:ext cx="6078246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C10FF3D-FC5B-47F4-AFD5-2A9990DDF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9930" y="3763793"/>
              <a:ext cx="6149267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289019F-36DD-45AC-9404-5FD3B2F88995}"/>
                </a:ext>
              </a:extLst>
            </p:cNvPr>
            <p:cNvCxnSpPr>
              <a:cxnSpLocks/>
            </p:cNvCxnSpPr>
            <p:nvPr/>
          </p:nvCxnSpPr>
          <p:spPr>
            <a:xfrm>
              <a:off x="2681052" y="2350765"/>
              <a:ext cx="8878" cy="1413028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129075-6F49-4E17-B82B-FA5D53A70543}"/>
                </a:ext>
              </a:extLst>
            </p:cNvPr>
            <p:cNvSpPr/>
            <p:nvPr/>
          </p:nvSpPr>
          <p:spPr>
            <a:xfrm>
              <a:off x="2780812" y="2432115"/>
              <a:ext cx="718084" cy="1249043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EE56D20-BE93-4849-8FBE-356380703FC4}"/>
                </a:ext>
              </a:extLst>
            </p:cNvPr>
            <p:cNvSpPr/>
            <p:nvPr/>
          </p:nvSpPr>
          <p:spPr>
            <a:xfrm>
              <a:off x="3589778" y="2432115"/>
              <a:ext cx="718084" cy="1249043"/>
            </a:xfrm>
            <a:prstGeom prst="rect">
              <a:avLst/>
            </a:prstGeom>
            <a:solidFill>
              <a:srgbClr val="8FB4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65C79921-6EC4-4EB7-9531-F0639797B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748" y="257797"/>
            <a:ext cx="2889923" cy="617758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포맷 스트링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AEA51-48C7-403B-BAA5-0A51C8EBA966}"/>
              </a:ext>
            </a:extLst>
          </p:cNvPr>
          <p:cNvSpPr txBox="1"/>
          <p:nvPr/>
        </p:nvSpPr>
        <p:spPr>
          <a:xfrm>
            <a:off x="4071765" y="271609"/>
            <a:ext cx="2024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-</a:t>
            </a:r>
            <a:r>
              <a:rPr lang="ko-KR" altLang="en-US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실습 내용</a:t>
            </a:r>
            <a:endParaRPr lang="ko-KR" altLang="en-US" dirty="0">
              <a:latin typeface="a시나리오" panose="02020600000000000000" pitchFamily="18" charset="-127"/>
              <a:ea typeface="a시나리오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1226A4-E473-40EF-A332-EA9D6EDACAE8}"/>
              </a:ext>
            </a:extLst>
          </p:cNvPr>
          <p:cNvSpPr txBox="1"/>
          <p:nvPr/>
        </p:nvSpPr>
        <p:spPr>
          <a:xfrm>
            <a:off x="0" y="2778725"/>
            <a:ext cx="121919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덮어쓸 메모리 주소를 정확하게 알고 있다면 원하는 값을 해당 메모리 주소에 덮어쓸 수 있는 것이다</a:t>
            </a:r>
            <a:r>
              <a:rPr lang="en-US" altLang="ko-KR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b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</a:br>
            <a:endParaRPr lang="ko-KR" altLang="en-US" sz="2000" dirty="0">
              <a:effectLst/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응용을 해서 한다면 메모리를 파괴하거나 악성코드의 주소를 </a:t>
            </a:r>
            <a:r>
              <a:rPr lang="en-US" altLang="ko-KR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return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주소에 덮어서 공격자가 </a:t>
            </a:r>
            <a:endParaRPr lang="en-US" altLang="ko-KR" sz="2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원하는 행위를 하게 만들 수도 있다</a:t>
            </a:r>
            <a:r>
              <a:rPr lang="en-US" altLang="ko-KR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 </a:t>
            </a:r>
            <a:endParaRPr lang="ko-KR" altLang="en-US" sz="2000" dirty="0">
              <a:effectLst/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29" name="순서도: 판단 28">
            <a:extLst>
              <a:ext uri="{FF2B5EF4-FFF2-40B4-BE49-F238E27FC236}">
                <a16:creationId xmlns:a16="http://schemas.microsoft.com/office/drawing/2014/main" id="{F09DB9E4-1DA8-4AB1-95ED-FC299C0CFD78}"/>
              </a:ext>
            </a:extLst>
          </p:cNvPr>
          <p:cNvSpPr/>
          <p:nvPr/>
        </p:nvSpPr>
        <p:spPr>
          <a:xfrm>
            <a:off x="409152" y="2874944"/>
            <a:ext cx="239697" cy="242626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1514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52C6E6-9ED0-4E4F-906F-4AA942088867}"/>
              </a:ext>
            </a:extLst>
          </p:cNvPr>
          <p:cNvGrpSpPr/>
          <p:nvPr/>
        </p:nvGrpSpPr>
        <p:grpSpPr>
          <a:xfrm>
            <a:off x="284083" y="181452"/>
            <a:ext cx="4021588" cy="771150"/>
            <a:chOff x="2681052" y="2350765"/>
            <a:chExt cx="6158145" cy="141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0192930-4752-4DF3-9DE7-DBBE79AF0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1052" y="2350765"/>
              <a:ext cx="6078246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C10FF3D-FC5B-47F4-AFD5-2A9990DDF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9930" y="3763793"/>
              <a:ext cx="6149267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289019F-36DD-45AC-9404-5FD3B2F88995}"/>
                </a:ext>
              </a:extLst>
            </p:cNvPr>
            <p:cNvCxnSpPr>
              <a:cxnSpLocks/>
            </p:cNvCxnSpPr>
            <p:nvPr/>
          </p:nvCxnSpPr>
          <p:spPr>
            <a:xfrm>
              <a:off x="2681052" y="2350765"/>
              <a:ext cx="8878" cy="1413028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129075-6F49-4E17-B82B-FA5D53A70543}"/>
                </a:ext>
              </a:extLst>
            </p:cNvPr>
            <p:cNvSpPr/>
            <p:nvPr/>
          </p:nvSpPr>
          <p:spPr>
            <a:xfrm>
              <a:off x="2780812" y="2432115"/>
              <a:ext cx="718084" cy="1249043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EE56D20-BE93-4849-8FBE-356380703FC4}"/>
                </a:ext>
              </a:extLst>
            </p:cNvPr>
            <p:cNvSpPr/>
            <p:nvPr/>
          </p:nvSpPr>
          <p:spPr>
            <a:xfrm>
              <a:off x="3589778" y="2432115"/>
              <a:ext cx="718084" cy="1249043"/>
            </a:xfrm>
            <a:prstGeom prst="rect">
              <a:avLst/>
            </a:prstGeom>
            <a:solidFill>
              <a:srgbClr val="8FB4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65C79921-6EC4-4EB7-9531-F0639797B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748" y="257797"/>
            <a:ext cx="2889923" cy="617758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포맷 스트링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AEA51-48C7-403B-BAA5-0A51C8EBA966}"/>
              </a:ext>
            </a:extLst>
          </p:cNvPr>
          <p:cNvSpPr txBox="1"/>
          <p:nvPr/>
        </p:nvSpPr>
        <p:spPr>
          <a:xfrm>
            <a:off x="4071764" y="290780"/>
            <a:ext cx="2024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-</a:t>
            </a:r>
            <a:r>
              <a:rPr lang="ko-KR" altLang="en-US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보안법</a:t>
            </a:r>
            <a:endParaRPr lang="ko-KR" altLang="en-US" dirty="0">
              <a:latin typeface="a시나리오" panose="02020600000000000000" pitchFamily="18" charset="-127"/>
              <a:ea typeface="a시나리오" panose="02020600000000000000" pitchFamily="18" charset="-127"/>
            </a:endParaRPr>
          </a:p>
        </p:txBody>
      </p:sp>
      <p:sp>
        <p:nvSpPr>
          <p:cNvPr id="29" name="순서도: 판단 28">
            <a:extLst>
              <a:ext uri="{FF2B5EF4-FFF2-40B4-BE49-F238E27FC236}">
                <a16:creationId xmlns:a16="http://schemas.microsoft.com/office/drawing/2014/main" id="{F09DB9E4-1DA8-4AB1-95ED-FC299C0CFD78}"/>
              </a:ext>
            </a:extLst>
          </p:cNvPr>
          <p:cNvSpPr/>
          <p:nvPr/>
        </p:nvSpPr>
        <p:spPr>
          <a:xfrm>
            <a:off x="2621012" y="2217997"/>
            <a:ext cx="239697" cy="242626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611E38-4C99-4845-8E34-3F55EC48C5C0}"/>
              </a:ext>
            </a:extLst>
          </p:cNvPr>
          <p:cNvSpPr/>
          <p:nvPr/>
        </p:nvSpPr>
        <p:spPr>
          <a:xfrm>
            <a:off x="2956264" y="2116792"/>
            <a:ext cx="865572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1.printf문 정상적으로 사용하기</a:t>
            </a:r>
          </a:p>
          <a:p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printf("%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s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\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n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", 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buffer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);</a:t>
            </a:r>
          </a:p>
          <a:p>
            <a:endParaRPr lang="ko-KR" altLang="en-US" sz="2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20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2.스트링 공격에 취약한 함수를 사용하지 않기</a:t>
            </a:r>
          </a:p>
          <a:p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 1)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int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fprintf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fp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const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char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*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fmt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,..)</a:t>
            </a:r>
          </a:p>
          <a:p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 2)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int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sprintf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char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*str, 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const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char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*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fmt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..)</a:t>
            </a:r>
          </a:p>
          <a:p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 3)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int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snprintf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char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*str, 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size_t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count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const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char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 *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fmt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..)</a:t>
            </a:r>
          </a:p>
          <a:p>
            <a:endParaRPr lang="ko-KR" altLang="en-US" sz="2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20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3.시스템 패치를 꾸준히 해준다</a:t>
            </a:r>
          </a:p>
          <a:p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-&gt; 커널이 발전하면서 </a:t>
            </a:r>
            <a:r>
              <a:rPr lang="ko-KR" altLang="en-US" sz="2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SETUID에</a:t>
            </a:r>
            <a:r>
              <a:rPr lang="ko-KR" altLang="en-US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대한 보안설정 사항이 늘어난다</a:t>
            </a:r>
          </a:p>
        </p:txBody>
      </p:sp>
      <p:sp>
        <p:nvSpPr>
          <p:cNvPr id="13" name="순서도: 판단 12">
            <a:extLst>
              <a:ext uri="{FF2B5EF4-FFF2-40B4-BE49-F238E27FC236}">
                <a16:creationId xmlns:a16="http://schemas.microsoft.com/office/drawing/2014/main" id="{350894CA-E348-4868-AE65-A1182AC68151}"/>
              </a:ext>
            </a:extLst>
          </p:cNvPr>
          <p:cNvSpPr/>
          <p:nvPr/>
        </p:nvSpPr>
        <p:spPr>
          <a:xfrm>
            <a:off x="2621012" y="3116122"/>
            <a:ext cx="239697" cy="242626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순서도: 판단 13">
            <a:extLst>
              <a:ext uri="{FF2B5EF4-FFF2-40B4-BE49-F238E27FC236}">
                <a16:creationId xmlns:a16="http://schemas.microsoft.com/office/drawing/2014/main" id="{2D8BCEC5-F9AE-4A0A-B4A0-FA3365829DF5}"/>
              </a:ext>
            </a:extLst>
          </p:cNvPr>
          <p:cNvSpPr/>
          <p:nvPr/>
        </p:nvSpPr>
        <p:spPr>
          <a:xfrm>
            <a:off x="2621012" y="4644561"/>
            <a:ext cx="239697" cy="242626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440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9DA1AD5-DBD0-4440-A5A6-F0D51D0773C9}"/>
              </a:ext>
            </a:extLst>
          </p:cNvPr>
          <p:cNvGrpSpPr/>
          <p:nvPr/>
        </p:nvGrpSpPr>
        <p:grpSpPr>
          <a:xfrm>
            <a:off x="284083" y="181452"/>
            <a:ext cx="4021588" cy="771150"/>
            <a:chOff x="2681052" y="2350765"/>
            <a:chExt cx="6158145" cy="1413028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61CEB46-7E7C-459F-80CD-8A0B576CA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1052" y="2350765"/>
              <a:ext cx="6078246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2A5FA1-D3C9-4F12-85A9-400547D50C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9930" y="3763793"/>
              <a:ext cx="6149267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6B6AE0C-4444-4E52-813A-2DBF22B2610A}"/>
                </a:ext>
              </a:extLst>
            </p:cNvPr>
            <p:cNvCxnSpPr>
              <a:cxnSpLocks/>
            </p:cNvCxnSpPr>
            <p:nvPr/>
          </p:nvCxnSpPr>
          <p:spPr>
            <a:xfrm>
              <a:off x="2681052" y="2350765"/>
              <a:ext cx="8878" cy="1413028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DB4B9E-E090-4E11-8066-6F63369B4CE0}"/>
                </a:ext>
              </a:extLst>
            </p:cNvPr>
            <p:cNvSpPr/>
            <p:nvPr/>
          </p:nvSpPr>
          <p:spPr>
            <a:xfrm>
              <a:off x="2780812" y="2432115"/>
              <a:ext cx="718084" cy="1249043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D2E997-3EEB-4599-85B3-025D38A0361E}"/>
                </a:ext>
              </a:extLst>
            </p:cNvPr>
            <p:cNvSpPr/>
            <p:nvPr/>
          </p:nvSpPr>
          <p:spPr>
            <a:xfrm>
              <a:off x="3589778" y="2432115"/>
              <a:ext cx="718084" cy="1249043"/>
            </a:xfrm>
            <a:prstGeom prst="rect">
              <a:avLst/>
            </a:prstGeom>
            <a:solidFill>
              <a:srgbClr val="8FB4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3491D66-7DE8-4361-B0FA-931520B69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748" y="257797"/>
            <a:ext cx="2889923" cy="617758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포맷 스트링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21072-DB59-4CF8-BC59-B22DF31D2B32}"/>
              </a:ext>
            </a:extLst>
          </p:cNvPr>
          <p:cNvSpPr txBox="1"/>
          <p:nvPr/>
        </p:nvSpPr>
        <p:spPr>
          <a:xfrm>
            <a:off x="1" y="450744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데이터의 형태와 길이에 대한 불명확한 정의를 통한 공격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CD586-5701-46B9-81EE-DE5585FD83BD}"/>
              </a:ext>
            </a:extLst>
          </p:cNvPr>
          <p:cNvSpPr txBox="1"/>
          <p:nvPr/>
        </p:nvSpPr>
        <p:spPr>
          <a:xfrm>
            <a:off x="0" y="5194626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소스에서 변수의 형태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변수 명 들을 조작하여 해킹을 시도함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B55A-4A33-48C2-81B1-8C22F1BF07D8}"/>
              </a:ext>
            </a:extLst>
          </p:cNvPr>
          <p:cNvSpPr txBox="1"/>
          <p:nvPr/>
        </p:nvSpPr>
        <p:spPr>
          <a:xfrm>
            <a:off x="4609587" y="2131134"/>
            <a:ext cx="2972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char str[10] = “World!”; </a:t>
            </a:r>
          </a:p>
          <a:p>
            <a:pPr algn="ctr"/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printf(“Hello, %s\n”, str”);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5FE555-C767-4EDE-BFCF-5A5D68A98E93}"/>
              </a:ext>
            </a:extLst>
          </p:cNvPr>
          <p:cNvSpPr txBox="1"/>
          <p:nvPr/>
        </p:nvSpPr>
        <p:spPr>
          <a:xfrm>
            <a:off x="-1" y="2917327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포맷 스트링을 사용하는 함수에 대해 어떤 형식 혹은 형태를 지정해 주는 문자열을 의미</a:t>
            </a:r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0E042D93-069F-4DB0-B57B-3ACCDF9E8682}"/>
              </a:ext>
            </a:extLst>
          </p:cNvPr>
          <p:cNvSpPr/>
          <p:nvPr/>
        </p:nvSpPr>
        <p:spPr>
          <a:xfrm>
            <a:off x="2740860" y="4570793"/>
            <a:ext cx="239697" cy="242626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판단 17">
            <a:extLst>
              <a:ext uri="{FF2B5EF4-FFF2-40B4-BE49-F238E27FC236}">
                <a16:creationId xmlns:a16="http://schemas.microsoft.com/office/drawing/2014/main" id="{88A8F089-6879-4B14-BDD7-46682D02E68D}"/>
              </a:ext>
            </a:extLst>
          </p:cNvPr>
          <p:cNvSpPr/>
          <p:nvPr/>
        </p:nvSpPr>
        <p:spPr>
          <a:xfrm>
            <a:off x="2740859" y="5257979"/>
            <a:ext cx="239697" cy="242626"/>
          </a:xfrm>
          <a:prstGeom prst="flowChartDecis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FF0A2DEA-EA24-4908-AE5B-5FC7D2EA27D6}"/>
              </a:ext>
            </a:extLst>
          </p:cNvPr>
          <p:cNvSpPr/>
          <p:nvPr/>
        </p:nvSpPr>
        <p:spPr>
          <a:xfrm>
            <a:off x="5848903" y="3624982"/>
            <a:ext cx="494190" cy="691116"/>
          </a:xfrm>
          <a:prstGeom prst="downArrow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26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9DA1AD5-DBD0-4440-A5A6-F0D51D0773C9}"/>
              </a:ext>
            </a:extLst>
          </p:cNvPr>
          <p:cNvGrpSpPr/>
          <p:nvPr/>
        </p:nvGrpSpPr>
        <p:grpSpPr>
          <a:xfrm>
            <a:off x="284083" y="181452"/>
            <a:ext cx="4021588" cy="771150"/>
            <a:chOff x="2681052" y="2350765"/>
            <a:chExt cx="6158145" cy="1413028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61CEB46-7E7C-459F-80CD-8A0B576CA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1052" y="2350765"/>
              <a:ext cx="6078246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2A5FA1-D3C9-4F12-85A9-400547D50C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9930" y="3763793"/>
              <a:ext cx="6149267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6B6AE0C-4444-4E52-813A-2DBF22B2610A}"/>
                </a:ext>
              </a:extLst>
            </p:cNvPr>
            <p:cNvCxnSpPr>
              <a:cxnSpLocks/>
            </p:cNvCxnSpPr>
            <p:nvPr/>
          </p:nvCxnSpPr>
          <p:spPr>
            <a:xfrm>
              <a:off x="2681052" y="2350765"/>
              <a:ext cx="8878" cy="1413028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DB4B9E-E090-4E11-8066-6F63369B4CE0}"/>
                </a:ext>
              </a:extLst>
            </p:cNvPr>
            <p:cNvSpPr/>
            <p:nvPr/>
          </p:nvSpPr>
          <p:spPr>
            <a:xfrm>
              <a:off x="2780812" y="2432115"/>
              <a:ext cx="718084" cy="1249043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D2E997-3EEB-4599-85B3-025D38A0361E}"/>
                </a:ext>
              </a:extLst>
            </p:cNvPr>
            <p:cNvSpPr/>
            <p:nvPr/>
          </p:nvSpPr>
          <p:spPr>
            <a:xfrm>
              <a:off x="3589778" y="2432115"/>
              <a:ext cx="718084" cy="1249043"/>
            </a:xfrm>
            <a:prstGeom prst="rect">
              <a:avLst/>
            </a:prstGeom>
            <a:solidFill>
              <a:srgbClr val="8FB4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3491D66-7DE8-4361-B0FA-931520B69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748" y="257797"/>
            <a:ext cx="2889923" cy="617758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포맷 스트링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969E4E-5D86-418E-A6B2-A815B21971C6}"/>
              </a:ext>
            </a:extLst>
          </p:cNvPr>
          <p:cNvSpPr txBox="1"/>
          <p:nvPr/>
        </p:nvSpPr>
        <p:spPr>
          <a:xfrm>
            <a:off x="4071765" y="271609"/>
            <a:ext cx="2024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-</a:t>
            </a:r>
            <a:r>
              <a:rPr lang="ko-KR" altLang="en-US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레지스터</a:t>
            </a:r>
            <a:endParaRPr lang="ko-KR" altLang="en-US" dirty="0">
              <a:latin typeface="a시나리오" panose="02020600000000000000" pitchFamily="18" charset="-127"/>
              <a:ea typeface="a시나리오" panose="02020600000000000000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1AF868C-040F-42B0-9661-4E8683A11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97694"/>
              </p:ext>
            </p:extLst>
          </p:nvPr>
        </p:nvGraphicFramePr>
        <p:xfrm>
          <a:off x="1197625" y="2240092"/>
          <a:ext cx="9796749" cy="3335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5583">
                  <a:extLst>
                    <a:ext uri="{9D8B030D-6E8A-4147-A177-3AD203B41FA5}">
                      <a16:colId xmlns:a16="http://schemas.microsoft.com/office/drawing/2014/main" val="3309844978"/>
                    </a:ext>
                  </a:extLst>
                </a:gridCol>
                <a:gridCol w="3265583">
                  <a:extLst>
                    <a:ext uri="{9D8B030D-6E8A-4147-A177-3AD203B41FA5}">
                      <a16:colId xmlns:a16="http://schemas.microsoft.com/office/drawing/2014/main" val="2420492905"/>
                    </a:ext>
                  </a:extLst>
                </a:gridCol>
                <a:gridCol w="3265583">
                  <a:extLst>
                    <a:ext uri="{9D8B030D-6E8A-4147-A177-3AD203B41FA5}">
                      <a16:colId xmlns:a16="http://schemas.microsoft.com/office/drawing/2014/main" val="339955071"/>
                    </a:ext>
                  </a:extLst>
                </a:gridCol>
              </a:tblGrid>
              <a:tr h="667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레지스터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용도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417691"/>
                  </a:ext>
                </a:extLst>
              </a:tr>
              <a:tr h="667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eax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누산기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주로 산술 연산에 사용</a:t>
                      </a:r>
                      <a:r>
                        <a:rPr lang="en-US" altLang="ko-KR" sz="1600" spc="-150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(</a:t>
                      </a:r>
                      <a:r>
                        <a:rPr lang="ko-KR" altLang="en-US" sz="1600" spc="-150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함수의 결과값 저장</a:t>
                      </a:r>
                      <a:r>
                        <a:rPr lang="en-US" altLang="ko-KR" sz="1600" spc="-150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)</a:t>
                      </a:r>
                      <a:endParaRPr lang="ko-KR" altLang="en-US" sz="1600" spc="-150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890747"/>
                  </a:ext>
                </a:extLst>
              </a:tr>
              <a:tr h="667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esp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스택 포인터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스택의 가장 끝 주소를 가리킴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62507"/>
                  </a:ext>
                </a:extLst>
              </a:tr>
              <a:tr h="667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ebp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베이스 포인터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스택 내의 변수 값을 읽는데 사용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823164"/>
                  </a:ext>
                </a:extLst>
              </a:tr>
              <a:tr h="667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edx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데이터 레지스터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일반 자료 저장</a:t>
                      </a:r>
                      <a:r>
                        <a:rPr lang="en-US" altLang="ko-KR" sz="1600" spc="-150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(</a:t>
                      </a:r>
                      <a:r>
                        <a:rPr lang="ko-KR" altLang="en-US" sz="1600" spc="-150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입출력 동작에 사용</a:t>
                      </a:r>
                      <a:r>
                        <a:rPr lang="en-US" altLang="ko-KR" sz="1600" spc="-150" dirty="0">
                          <a:latin typeface="08서울남산체 L" panose="02020603020101020101" pitchFamily="18" charset="-127"/>
                          <a:ea typeface="08서울남산체 L" panose="02020603020101020101" pitchFamily="18" charset="-127"/>
                        </a:rPr>
                        <a:t>)</a:t>
                      </a:r>
                      <a:endParaRPr lang="ko-KR" altLang="en-US" sz="1600" spc="-150" dirty="0">
                        <a:latin typeface="08서울남산체 L" panose="02020603020101020101" pitchFamily="18" charset="-127"/>
                        <a:ea typeface="08서울남산체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336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809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B495B91-04C7-4F40-8DB0-9E7A02975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2928" r="-253"/>
          <a:stretch/>
        </p:blipFill>
        <p:spPr>
          <a:xfrm>
            <a:off x="3159242" y="2534681"/>
            <a:ext cx="6606195" cy="37994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6B010F-7ED1-4C22-B4BD-5CC4E53F7C99}"/>
              </a:ext>
            </a:extLst>
          </p:cNvPr>
          <p:cNvSpPr txBox="1"/>
          <p:nvPr/>
        </p:nvSpPr>
        <p:spPr>
          <a:xfrm>
            <a:off x="1" y="1500274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컴퓨터에서 어떤 크기의 데이터를 메모리에 저장할 때 바이트 단위로 나누어 저장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 </a:t>
            </a:r>
          </a:p>
          <a:p>
            <a:pPr algn="ctr"/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CPU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아키텍처에 따라 바이트 저장순서가 달라질 수 있기 때문에 두 가지로 나뉘는 데 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그것이 바로 ＇리틀 에디안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과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빅 에디안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방식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52C6E6-9ED0-4E4F-906F-4AA942088867}"/>
              </a:ext>
            </a:extLst>
          </p:cNvPr>
          <p:cNvGrpSpPr/>
          <p:nvPr/>
        </p:nvGrpSpPr>
        <p:grpSpPr>
          <a:xfrm>
            <a:off x="284083" y="181452"/>
            <a:ext cx="4021588" cy="771150"/>
            <a:chOff x="2681052" y="2350765"/>
            <a:chExt cx="6158145" cy="141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0192930-4752-4DF3-9DE7-DBBE79AF0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1052" y="2350765"/>
              <a:ext cx="6078246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C10FF3D-FC5B-47F4-AFD5-2A9990DDF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9930" y="3763793"/>
              <a:ext cx="6149267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289019F-36DD-45AC-9404-5FD3B2F88995}"/>
                </a:ext>
              </a:extLst>
            </p:cNvPr>
            <p:cNvCxnSpPr>
              <a:cxnSpLocks/>
            </p:cNvCxnSpPr>
            <p:nvPr/>
          </p:nvCxnSpPr>
          <p:spPr>
            <a:xfrm>
              <a:off x="2681052" y="2350765"/>
              <a:ext cx="8878" cy="1413028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129075-6F49-4E17-B82B-FA5D53A70543}"/>
                </a:ext>
              </a:extLst>
            </p:cNvPr>
            <p:cNvSpPr/>
            <p:nvPr/>
          </p:nvSpPr>
          <p:spPr>
            <a:xfrm>
              <a:off x="2780812" y="2432115"/>
              <a:ext cx="718084" cy="1249043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EE56D20-BE93-4849-8FBE-356380703FC4}"/>
                </a:ext>
              </a:extLst>
            </p:cNvPr>
            <p:cNvSpPr/>
            <p:nvPr/>
          </p:nvSpPr>
          <p:spPr>
            <a:xfrm>
              <a:off x="3589778" y="2432115"/>
              <a:ext cx="718084" cy="1249043"/>
            </a:xfrm>
            <a:prstGeom prst="rect">
              <a:avLst/>
            </a:prstGeom>
            <a:solidFill>
              <a:srgbClr val="8FB4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65C79921-6EC4-4EB7-9531-F0639797B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748" y="257797"/>
            <a:ext cx="2889923" cy="617758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포맷 스트링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AEA51-48C7-403B-BAA5-0A51C8EBA966}"/>
              </a:ext>
            </a:extLst>
          </p:cNvPr>
          <p:cNvSpPr txBox="1"/>
          <p:nvPr/>
        </p:nvSpPr>
        <p:spPr>
          <a:xfrm>
            <a:off x="4071765" y="271609"/>
            <a:ext cx="2024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-</a:t>
            </a:r>
            <a:r>
              <a:rPr lang="ko-KR" altLang="en-US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실습 내용</a:t>
            </a:r>
            <a:endParaRPr lang="ko-KR" altLang="en-US" dirty="0">
              <a:latin typeface="a시나리오" panose="02020600000000000000" pitchFamily="18" charset="-127"/>
              <a:ea typeface="a시나리오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02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52C6E6-9ED0-4E4F-906F-4AA942088867}"/>
              </a:ext>
            </a:extLst>
          </p:cNvPr>
          <p:cNvGrpSpPr/>
          <p:nvPr/>
        </p:nvGrpSpPr>
        <p:grpSpPr>
          <a:xfrm>
            <a:off x="284083" y="181452"/>
            <a:ext cx="4021588" cy="771150"/>
            <a:chOff x="2681052" y="2350765"/>
            <a:chExt cx="6158145" cy="141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0192930-4752-4DF3-9DE7-DBBE79AF0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1052" y="2350765"/>
              <a:ext cx="6078246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C10FF3D-FC5B-47F4-AFD5-2A9990DDF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9930" y="3763793"/>
              <a:ext cx="6149267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289019F-36DD-45AC-9404-5FD3B2F88995}"/>
                </a:ext>
              </a:extLst>
            </p:cNvPr>
            <p:cNvCxnSpPr>
              <a:cxnSpLocks/>
            </p:cNvCxnSpPr>
            <p:nvPr/>
          </p:nvCxnSpPr>
          <p:spPr>
            <a:xfrm>
              <a:off x="2681052" y="2350765"/>
              <a:ext cx="8878" cy="1413028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129075-6F49-4E17-B82B-FA5D53A70543}"/>
                </a:ext>
              </a:extLst>
            </p:cNvPr>
            <p:cNvSpPr/>
            <p:nvPr/>
          </p:nvSpPr>
          <p:spPr>
            <a:xfrm>
              <a:off x="2780812" y="2432115"/>
              <a:ext cx="718084" cy="1249043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EE56D20-BE93-4849-8FBE-356380703FC4}"/>
                </a:ext>
              </a:extLst>
            </p:cNvPr>
            <p:cNvSpPr/>
            <p:nvPr/>
          </p:nvSpPr>
          <p:spPr>
            <a:xfrm>
              <a:off x="3589778" y="2432115"/>
              <a:ext cx="718084" cy="1249043"/>
            </a:xfrm>
            <a:prstGeom prst="rect">
              <a:avLst/>
            </a:prstGeom>
            <a:solidFill>
              <a:srgbClr val="8FB4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65C79921-6EC4-4EB7-9531-F0639797B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748" y="257797"/>
            <a:ext cx="2889923" cy="617758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포맷 스트링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AEA51-48C7-403B-BAA5-0A51C8EBA966}"/>
              </a:ext>
            </a:extLst>
          </p:cNvPr>
          <p:cNvSpPr txBox="1"/>
          <p:nvPr/>
        </p:nvSpPr>
        <p:spPr>
          <a:xfrm>
            <a:off x="4071765" y="271609"/>
            <a:ext cx="2024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-</a:t>
            </a:r>
            <a:r>
              <a:rPr lang="ko-KR" altLang="en-US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실습 내용</a:t>
            </a:r>
            <a:endParaRPr lang="ko-KR" altLang="en-US" dirty="0">
              <a:latin typeface="a시나리오" panose="02020600000000000000" pitchFamily="18" charset="-127"/>
              <a:ea typeface="a시나리오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0EC4DA-C458-4D78-8369-220D58AC5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33" y="1884245"/>
            <a:ext cx="7065534" cy="25720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40385F-627A-4288-A87C-0B4089068EE9}"/>
              </a:ext>
            </a:extLst>
          </p:cNvPr>
          <p:cNvSpPr txBox="1"/>
          <p:nvPr/>
        </p:nvSpPr>
        <p:spPr>
          <a:xfrm>
            <a:off x="0" y="53439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포맷 스트링 공격법에서는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%x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 주소 값을 알아내고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%n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으로 데이터 값을 변경한다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C7CB42-9B27-4F7E-9711-7BF42AC311F7}"/>
              </a:ext>
            </a:extLst>
          </p:cNvPr>
          <p:cNvSpPr/>
          <p:nvPr/>
        </p:nvSpPr>
        <p:spPr>
          <a:xfrm>
            <a:off x="2563233" y="3170263"/>
            <a:ext cx="7065534" cy="435006"/>
          </a:xfrm>
          <a:prstGeom prst="rect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03E9D6-AB9F-4CC6-94F5-88198E6F2BC1}"/>
              </a:ext>
            </a:extLst>
          </p:cNvPr>
          <p:cNvSpPr/>
          <p:nvPr/>
        </p:nvSpPr>
        <p:spPr>
          <a:xfrm>
            <a:off x="2563233" y="4019405"/>
            <a:ext cx="7065534" cy="435006"/>
          </a:xfrm>
          <a:prstGeom prst="rect">
            <a:avLst/>
          </a:prstGeom>
          <a:noFill/>
          <a:ln w="5715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3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52C6E6-9ED0-4E4F-906F-4AA942088867}"/>
              </a:ext>
            </a:extLst>
          </p:cNvPr>
          <p:cNvGrpSpPr/>
          <p:nvPr/>
        </p:nvGrpSpPr>
        <p:grpSpPr>
          <a:xfrm>
            <a:off x="284083" y="181452"/>
            <a:ext cx="4021588" cy="771150"/>
            <a:chOff x="2681052" y="2350765"/>
            <a:chExt cx="6158145" cy="141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0192930-4752-4DF3-9DE7-DBBE79AF0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1052" y="2350765"/>
              <a:ext cx="6078246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C10FF3D-FC5B-47F4-AFD5-2A9990DDF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9930" y="3763793"/>
              <a:ext cx="6149267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289019F-36DD-45AC-9404-5FD3B2F88995}"/>
                </a:ext>
              </a:extLst>
            </p:cNvPr>
            <p:cNvCxnSpPr>
              <a:cxnSpLocks/>
            </p:cNvCxnSpPr>
            <p:nvPr/>
          </p:nvCxnSpPr>
          <p:spPr>
            <a:xfrm>
              <a:off x="2681052" y="2350765"/>
              <a:ext cx="8878" cy="1413028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129075-6F49-4E17-B82B-FA5D53A70543}"/>
                </a:ext>
              </a:extLst>
            </p:cNvPr>
            <p:cNvSpPr/>
            <p:nvPr/>
          </p:nvSpPr>
          <p:spPr>
            <a:xfrm>
              <a:off x="2780812" y="2432115"/>
              <a:ext cx="718084" cy="1249043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EE56D20-BE93-4849-8FBE-356380703FC4}"/>
                </a:ext>
              </a:extLst>
            </p:cNvPr>
            <p:cNvSpPr/>
            <p:nvPr/>
          </p:nvSpPr>
          <p:spPr>
            <a:xfrm>
              <a:off x="3589778" y="2432115"/>
              <a:ext cx="718084" cy="1249043"/>
            </a:xfrm>
            <a:prstGeom prst="rect">
              <a:avLst/>
            </a:prstGeom>
            <a:solidFill>
              <a:srgbClr val="8FB4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65C79921-6EC4-4EB7-9531-F0639797B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748" y="257797"/>
            <a:ext cx="2889923" cy="617758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포맷 스트링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AEA51-48C7-403B-BAA5-0A51C8EBA966}"/>
              </a:ext>
            </a:extLst>
          </p:cNvPr>
          <p:cNvSpPr txBox="1"/>
          <p:nvPr/>
        </p:nvSpPr>
        <p:spPr>
          <a:xfrm>
            <a:off x="4071765" y="271609"/>
            <a:ext cx="2024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-</a:t>
            </a:r>
            <a:r>
              <a:rPr lang="ko-KR" altLang="en-US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실습 내용</a:t>
            </a:r>
            <a:endParaRPr lang="ko-KR" altLang="en-US" dirty="0">
              <a:latin typeface="a시나리오" panose="02020600000000000000" pitchFamily="18" charset="-127"/>
              <a:ea typeface="a시나리오" panose="02020600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1A21350-BE68-4130-9B1F-2A333FC38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827" y="2097384"/>
            <a:ext cx="7490346" cy="26632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D5AD7D-6525-45EA-99C2-636B8F9080E1}"/>
              </a:ext>
            </a:extLst>
          </p:cNvPr>
          <p:cNvSpPr txBox="1"/>
          <p:nvPr/>
        </p:nvSpPr>
        <p:spPr>
          <a:xfrm>
            <a:off x="2350828" y="5033099"/>
            <a:ext cx="7490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안전한 코딩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첫번째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printf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문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공격 당할 수 있는 코딩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두번째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printf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452757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52C6E6-9ED0-4E4F-906F-4AA942088867}"/>
              </a:ext>
            </a:extLst>
          </p:cNvPr>
          <p:cNvGrpSpPr/>
          <p:nvPr/>
        </p:nvGrpSpPr>
        <p:grpSpPr>
          <a:xfrm>
            <a:off x="284083" y="181452"/>
            <a:ext cx="4021588" cy="771150"/>
            <a:chOff x="2681052" y="2350765"/>
            <a:chExt cx="6158145" cy="141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0192930-4752-4DF3-9DE7-DBBE79AF0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1052" y="2350765"/>
              <a:ext cx="6078246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C10FF3D-FC5B-47F4-AFD5-2A9990DDF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9930" y="3763793"/>
              <a:ext cx="6149267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289019F-36DD-45AC-9404-5FD3B2F88995}"/>
                </a:ext>
              </a:extLst>
            </p:cNvPr>
            <p:cNvCxnSpPr>
              <a:cxnSpLocks/>
            </p:cNvCxnSpPr>
            <p:nvPr/>
          </p:nvCxnSpPr>
          <p:spPr>
            <a:xfrm>
              <a:off x="2681052" y="2350765"/>
              <a:ext cx="8878" cy="1413028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129075-6F49-4E17-B82B-FA5D53A70543}"/>
                </a:ext>
              </a:extLst>
            </p:cNvPr>
            <p:cNvSpPr/>
            <p:nvPr/>
          </p:nvSpPr>
          <p:spPr>
            <a:xfrm>
              <a:off x="2780812" y="2432115"/>
              <a:ext cx="718084" cy="1249043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EE56D20-BE93-4849-8FBE-356380703FC4}"/>
                </a:ext>
              </a:extLst>
            </p:cNvPr>
            <p:cNvSpPr/>
            <p:nvPr/>
          </p:nvSpPr>
          <p:spPr>
            <a:xfrm>
              <a:off x="3589778" y="2432115"/>
              <a:ext cx="718084" cy="1249043"/>
            </a:xfrm>
            <a:prstGeom prst="rect">
              <a:avLst/>
            </a:prstGeom>
            <a:solidFill>
              <a:srgbClr val="8FB4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65C79921-6EC4-4EB7-9531-F0639797B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748" y="257797"/>
            <a:ext cx="2889923" cy="617758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포맷 스트링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AEA51-48C7-403B-BAA5-0A51C8EBA966}"/>
              </a:ext>
            </a:extLst>
          </p:cNvPr>
          <p:cNvSpPr txBox="1"/>
          <p:nvPr/>
        </p:nvSpPr>
        <p:spPr>
          <a:xfrm>
            <a:off x="4071765" y="271609"/>
            <a:ext cx="2024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-</a:t>
            </a:r>
            <a:r>
              <a:rPr lang="ko-KR" altLang="en-US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실습 내용</a:t>
            </a:r>
            <a:endParaRPr lang="ko-KR" altLang="en-US" dirty="0">
              <a:latin typeface="a시나리오" panose="02020600000000000000" pitchFamily="18" charset="-127"/>
              <a:ea typeface="a시나리오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F7B1B1-DFD9-4358-A730-2D91203CC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069" y="2287225"/>
            <a:ext cx="6935861" cy="164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BADC04-97E5-470E-9FD4-749F50E3B8A3}"/>
              </a:ext>
            </a:extLst>
          </p:cNvPr>
          <p:cNvSpPr txBox="1"/>
          <p:nvPr/>
        </p:nvSpPr>
        <p:spPr>
          <a:xfrm>
            <a:off x="2628069" y="4894139"/>
            <a:ext cx="693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단순히 출력 값은 동일하다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156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52C6E6-9ED0-4E4F-906F-4AA942088867}"/>
              </a:ext>
            </a:extLst>
          </p:cNvPr>
          <p:cNvGrpSpPr/>
          <p:nvPr/>
        </p:nvGrpSpPr>
        <p:grpSpPr>
          <a:xfrm>
            <a:off x="284083" y="181452"/>
            <a:ext cx="4021588" cy="771150"/>
            <a:chOff x="2681052" y="2350765"/>
            <a:chExt cx="6158145" cy="141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0192930-4752-4DF3-9DE7-DBBE79AF0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1052" y="2350765"/>
              <a:ext cx="6078246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C10FF3D-FC5B-47F4-AFD5-2A9990DDF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9930" y="3763793"/>
              <a:ext cx="6149267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289019F-36DD-45AC-9404-5FD3B2F88995}"/>
                </a:ext>
              </a:extLst>
            </p:cNvPr>
            <p:cNvCxnSpPr>
              <a:cxnSpLocks/>
            </p:cNvCxnSpPr>
            <p:nvPr/>
          </p:nvCxnSpPr>
          <p:spPr>
            <a:xfrm>
              <a:off x="2681052" y="2350765"/>
              <a:ext cx="8878" cy="1413028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129075-6F49-4E17-B82B-FA5D53A70543}"/>
                </a:ext>
              </a:extLst>
            </p:cNvPr>
            <p:cNvSpPr/>
            <p:nvPr/>
          </p:nvSpPr>
          <p:spPr>
            <a:xfrm>
              <a:off x="2780812" y="2432115"/>
              <a:ext cx="718084" cy="1249043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EE56D20-BE93-4849-8FBE-356380703FC4}"/>
                </a:ext>
              </a:extLst>
            </p:cNvPr>
            <p:cNvSpPr/>
            <p:nvPr/>
          </p:nvSpPr>
          <p:spPr>
            <a:xfrm>
              <a:off x="3589778" y="2432115"/>
              <a:ext cx="718084" cy="1249043"/>
            </a:xfrm>
            <a:prstGeom prst="rect">
              <a:avLst/>
            </a:prstGeom>
            <a:solidFill>
              <a:srgbClr val="8FB4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65C79921-6EC4-4EB7-9531-F0639797B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748" y="257797"/>
            <a:ext cx="2889923" cy="617758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포맷 스트링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AEA51-48C7-403B-BAA5-0A51C8EBA966}"/>
              </a:ext>
            </a:extLst>
          </p:cNvPr>
          <p:cNvSpPr txBox="1"/>
          <p:nvPr/>
        </p:nvSpPr>
        <p:spPr>
          <a:xfrm>
            <a:off x="4071765" y="271609"/>
            <a:ext cx="2024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-</a:t>
            </a:r>
            <a:r>
              <a:rPr lang="ko-KR" altLang="en-US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실습 내용</a:t>
            </a:r>
            <a:endParaRPr lang="ko-KR" altLang="en-US" dirty="0">
              <a:latin typeface="a시나리오" panose="02020600000000000000" pitchFamily="18" charset="-127"/>
              <a:ea typeface="a시나리오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33633D0-3B6B-419F-9EA2-D61C873F7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13" y="1596283"/>
            <a:ext cx="8186573" cy="24684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4D6D69-F5A8-4EF9-9A12-4DA67D5350E6}"/>
              </a:ext>
            </a:extLst>
          </p:cNvPr>
          <p:cNvSpPr txBox="1"/>
          <p:nvPr/>
        </p:nvSpPr>
        <p:spPr>
          <a:xfrm>
            <a:off x="0" y="45120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%n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으로 어떻게 데이터가 변경되는지 확인하기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FB1EB8-805B-42AA-8E3A-3ECCCB4DBDA5}"/>
              </a:ext>
            </a:extLst>
          </p:cNvPr>
          <p:cNvSpPr txBox="1"/>
          <p:nvPr/>
        </p:nvSpPr>
        <p:spPr>
          <a:xfrm>
            <a:off x="0" y="507670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%n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이전까지의 문자들의 수를 세어서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&amp;n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으로 저장한다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즉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%s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는 </a:t>
            </a:r>
            <a:r>
              <a:rPr lang="en-US" altLang="ko-KR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hello?hi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? 9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자리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“ “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공백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자리로 총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10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n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에 저장된다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..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479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52C6E6-9ED0-4E4F-906F-4AA942088867}"/>
              </a:ext>
            </a:extLst>
          </p:cNvPr>
          <p:cNvGrpSpPr/>
          <p:nvPr/>
        </p:nvGrpSpPr>
        <p:grpSpPr>
          <a:xfrm>
            <a:off x="284083" y="181452"/>
            <a:ext cx="4021588" cy="771150"/>
            <a:chOff x="2681052" y="2350765"/>
            <a:chExt cx="6158145" cy="141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0192930-4752-4DF3-9DE7-DBBE79AF0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1052" y="2350765"/>
              <a:ext cx="6078246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C10FF3D-FC5B-47F4-AFD5-2A9990DDF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9930" y="3763793"/>
              <a:ext cx="6149267" cy="0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289019F-36DD-45AC-9404-5FD3B2F88995}"/>
                </a:ext>
              </a:extLst>
            </p:cNvPr>
            <p:cNvCxnSpPr>
              <a:cxnSpLocks/>
            </p:cNvCxnSpPr>
            <p:nvPr/>
          </p:nvCxnSpPr>
          <p:spPr>
            <a:xfrm>
              <a:off x="2681052" y="2350765"/>
              <a:ext cx="8878" cy="1413028"/>
            </a:xfrm>
            <a:prstGeom prst="line">
              <a:avLst/>
            </a:prstGeom>
            <a:ln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1129075-6F49-4E17-B82B-FA5D53A70543}"/>
                </a:ext>
              </a:extLst>
            </p:cNvPr>
            <p:cNvSpPr/>
            <p:nvPr/>
          </p:nvSpPr>
          <p:spPr>
            <a:xfrm>
              <a:off x="2780812" y="2432115"/>
              <a:ext cx="718084" cy="1249043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EE56D20-BE93-4849-8FBE-356380703FC4}"/>
                </a:ext>
              </a:extLst>
            </p:cNvPr>
            <p:cNvSpPr/>
            <p:nvPr/>
          </p:nvSpPr>
          <p:spPr>
            <a:xfrm>
              <a:off x="3589778" y="2432115"/>
              <a:ext cx="718084" cy="1249043"/>
            </a:xfrm>
            <a:prstGeom prst="rect">
              <a:avLst/>
            </a:prstGeom>
            <a:solidFill>
              <a:srgbClr val="8FB4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65C79921-6EC4-4EB7-9531-F0639797B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748" y="257797"/>
            <a:ext cx="2889923" cy="617758"/>
          </a:xfrm>
        </p:spPr>
        <p:txBody>
          <a:bodyPr>
            <a:noAutofit/>
          </a:bodyPr>
          <a:lstStyle/>
          <a:p>
            <a:r>
              <a:rPr lang="ko-KR" altLang="en-US" sz="4000" dirty="0">
                <a:latin typeface="a발레리나" panose="02020600000000000000" pitchFamily="18" charset="-127"/>
                <a:ea typeface="a발레리나" panose="02020600000000000000" pitchFamily="18" charset="-127"/>
              </a:rPr>
              <a:t>포맷 스트링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AEA51-48C7-403B-BAA5-0A51C8EBA966}"/>
              </a:ext>
            </a:extLst>
          </p:cNvPr>
          <p:cNvSpPr txBox="1"/>
          <p:nvPr/>
        </p:nvSpPr>
        <p:spPr>
          <a:xfrm>
            <a:off x="4071765" y="271609"/>
            <a:ext cx="2024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-</a:t>
            </a:r>
            <a:r>
              <a:rPr lang="ko-KR" altLang="en-US" sz="3200" dirty="0">
                <a:latin typeface="a시나리오" panose="02020600000000000000" pitchFamily="18" charset="-127"/>
                <a:ea typeface="a시나리오" panose="02020600000000000000" pitchFamily="18" charset="-127"/>
              </a:rPr>
              <a:t>실습 내용</a:t>
            </a:r>
            <a:endParaRPr lang="ko-KR" altLang="en-US" dirty="0">
              <a:latin typeface="a시나리오" panose="02020600000000000000" pitchFamily="18" charset="-127"/>
              <a:ea typeface="a시나리오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EDCD58F-B5E1-47AC-8F18-4D1F280E3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58" y="2230774"/>
            <a:ext cx="7212284" cy="22456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E634360-8316-4647-B732-7C4EF38475E0}"/>
              </a:ext>
            </a:extLst>
          </p:cNvPr>
          <p:cNvSpPr txBox="1"/>
          <p:nvPr/>
        </p:nvSpPr>
        <p:spPr>
          <a:xfrm>
            <a:off x="0" y="536829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%n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으로 변수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n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값이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0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에서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10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으로 변경되었다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..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068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536</Words>
  <Application>Microsoft Office PowerPoint</Application>
  <PresentationFormat>와이드스크린</PresentationFormat>
  <Paragraphs>87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a시나리오</vt:lpstr>
      <vt:lpstr>08서울남산체 L</vt:lpstr>
      <vt:lpstr>a옛날사진관2</vt:lpstr>
      <vt:lpstr>나눔스퀘어 Bold</vt:lpstr>
      <vt:lpstr>08서울남산체 B</vt:lpstr>
      <vt:lpstr>맑은 고딕</vt:lpstr>
      <vt:lpstr>a발레리나</vt:lpstr>
      <vt:lpstr>Arial</vt:lpstr>
      <vt:lpstr>Office 테마</vt:lpstr>
      <vt:lpstr>포맷 스트링</vt:lpstr>
      <vt:lpstr>포맷 스트링</vt:lpstr>
      <vt:lpstr>포맷 스트링</vt:lpstr>
      <vt:lpstr>포맷 스트링</vt:lpstr>
      <vt:lpstr>포맷 스트링</vt:lpstr>
      <vt:lpstr>포맷 스트링</vt:lpstr>
      <vt:lpstr>포맷 스트링</vt:lpstr>
      <vt:lpstr>포맷 스트링</vt:lpstr>
      <vt:lpstr>포맷 스트링</vt:lpstr>
      <vt:lpstr>포맷 스트링</vt:lpstr>
      <vt:lpstr>포맷 스트링</vt:lpstr>
      <vt:lpstr>포맷 스트링</vt:lpstr>
      <vt:lpstr>포맷 스트링</vt:lpstr>
      <vt:lpstr>포맷 스트링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포맷 스트링</dc:title>
  <dc:creator>lg</dc:creator>
  <cp:lastModifiedBy>lg</cp:lastModifiedBy>
  <cp:revision>13</cp:revision>
  <dcterms:created xsi:type="dcterms:W3CDTF">2017-11-27T09:03:02Z</dcterms:created>
  <dcterms:modified xsi:type="dcterms:W3CDTF">2017-11-27T13:56:33Z</dcterms:modified>
</cp:coreProperties>
</file>